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947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5" r:id="rId6"/>
    <p:sldId id="267" r:id="rId7"/>
    <p:sldId id="274" r:id="rId8"/>
    <p:sldId id="268" r:id="rId9"/>
    <p:sldId id="275" r:id="rId10"/>
    <p:sldId id="269" r:id="rId11"/>
    <p:sldId id="276" r:id="rId12"/>
    <p:sldId id="270" r:id="rId13"/>
    <p:sldId id="277" r:id="rId14"/>
    <p:sldId id="280" r:id="rId15"/>
    <p:sldId id="281" r:id="rId16"/>
    <p:sldId id="282" r:id="rId17"/>
    <p:sldId id="279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2" autoAdjust="0"/>
  </p:normalViewPr>
  <p:slideViewPr>
    <p:cSldViewPr snapToGrid="0">
      <p:cViewPr varScale="1">
        <p:scale>
          <a:sx n="110" d="100"/>
          <a:sy n="110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3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9A7646-64A1-4BED-BA0B-77C27DE51A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BEFC0-5AA8-4302-B8B2-9ACD77A2E1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82F98B-3DC8-431B-BBBF-B7C2B94E730B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656EA-4150-44D1-821F-53CA0DBA1A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84F06-C917-4D16-B46F-633E54CA49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1F4691-38BC-4357-BA2E-AC7731A10A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60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7300D2-6E0D-49B5-9AB1-C6683F5C846D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025FD9-6782-4777-BD37-B8EEBEF1E4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1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35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68B8B1-85E3-432D-B3B0-C216BCE940B2}"/>
              </a:ext>
            </a:extLst>
          </p:cNvPr>
          <p:cNvSpPr/>
          <p:nvPr userDrawn="1"/>
        </p:nvSpPr>
        <p:spPr>
          <a:xfrm>
            <a:off x="-87086" y="-65314"/>
            <a:ext cx="12380686" cy="6988628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2008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15019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7854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859200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9539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133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63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981" y="1852122"/>
            <a:ext cx="2458230" cy="20086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B0DF2F-DAFD-4616-9E25-0C28D75BF3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1805" y="1852122"/>
            <a:ext cx="2458230" cy="20086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36DA0F9-D851-437C-A45B-EC125A3D3DB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76629" y="1852122"/>
            <a:ext cx="2458230" cy="20086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F0BA98-3AB4-4D88-B1C2-6279BCACFA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7792" y="3971924"/>
            <a:ext cx="2477419" cy="8032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9DEF72B-B924-4A0D-8C83-3B370632C0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2616" y="3971925"/>
            <a:ext cx="2477419" cy="8032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9D30C54-E9E8-4300-8DA4-352DB3A71A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70240" y="3971924"/>
            <a:ext cx="2458230" cy="8032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08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8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4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4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3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6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38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692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5/21/2024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3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237396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C8B37CD-DD38-4CEC-B75B-9D969C854B83}"/>
              </a:ext>
            </a:extLst>
          </p:cNvPr>
          <p:cNvSpPr/>
          <p:nvPr userDrawn="1"/>
        </p:nvSpPr>
        <p:spPr>
          <a:xfrm>
            <a:off x="-87086" y="-65314"/>
            <a:ext cx="12380686" cy="6988628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0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  <p:sldLayoutId id="214748387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ikist.com/free-photo-sogo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D0D475-6666-4905-93D6-66A9AEDF617E}"/>
              </a:ext>
            </a:extLst>
          </p:cNvPr>
          <p:cNvSpPr/>
          <p:nvPr/>
        </p:nvSpPr>
        <p:spPr>
          <a:xfrm>
            <a:off x="7053943" y="-65314"/>
            <a:ext cx="5232400" cy="6988628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2E0DA-DA21-447D-AD1F-3DB915DD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4451" y="1223655"/>
            <a:ext cx="5002697" cy="1727554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West Chester Area School District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C2D51-705E-403A-AC0E-9157DC5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794" y="2951209"/>
            <a:ext cx="5002697" cy="2194106"/>
          </a:xfrm>
        </p:spPr>
        <p:txBody>
          <a:bodyPr>
            <a:noAutofit/>
          </a:bodyPr>
          <a:lstStyle/>
          <a:p>
            <a:r>
              <a:rPr lang="en-US" sz="3200" b="1" dirty="0"/>
              <a:t>Capital Plan Update</a:t>
            </a:r>
          </a:p>
          <a:p>
            <a:r>
              <a:rPr lang="en-US" sz="3200" b="1" dirty="0"/>
              <a:t>March 2024</a:t>
            </a:r>
          </a:p>
          <a:p>
            <a:r>
              <a:rPr lang="en-US" sz="1800" b="1" dirty="0"/>
              <a:t>   Wayne Birster</a:t>
            </a:r>
          </a:p>
          <a:p>
            <a:r>
              <a:rPr lang="en-US" sz="1800" b="1" dirty="0"/>
              <a:t>   John Scully</a:t>
            </a:r>
          </a:p>
        </p:txBody>
      </p:sp>
    </p:spTree>
    <p:extLst>
      <p:ext uri="{BB962C8B-B14F-4D97-AF65-F5344CB8AC3E}">
        <p14:creationId xmlns:p14="http://schemas.microsoft.com/office/powerpoint/2010/main" val="2745828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B1E5BD-0F7B-4A2E-B545-B2349CDD50A4}"/>
              </a:ext>
            </a:extLst>
          </p:cNvPr>
          <p:cNvSpPr/>
          <p:nvPr/>
        </p:nvSpPr>
        <p:spPr>
          <a:xfrm>
            <a:off x="238539" y="230398"/>
            <a:ext cx="11728175" cy="949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0609B-B813-492A-A394-146DB8DE9123}"/>
              </a:ext>
            </a:extLst>
          </p:cNvPr>
          <p:cNvSpPr txBox="1"/>
          <p:nvPr/>
        </p:nvSpPr>
        <p:spPr>
          <a:xfrm>
            <a:off x="1749286" y="88575"/>
            <a:ext cx="933284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Section 3 – Capital Project List – Estimated Timeline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BAF44-7998-2F88-C4C4-6B67F15C0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067" y="3429000"/>
            <a:ext cx="1516380" cy="929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2F4ECD-8B87-7538-8630-8C105B6B6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90" y="1322132"/>
            <a:ext cx="9678577" cy="530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5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B1E5BD-0F7B-4A2E-B545-B2349CDD50A4}"/>
              </a:ext>
            </a:extLst>
          </p:cNvPr>
          <p:cNvSpPr/>
          <p:nvPr/>
        </p:nvSpPr>
        <p:spPr>
          <a:xfrm>
            <a:off x="-64068" y="-65631"/>
            <a:ext cx="11728175" cy="7058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0609B-B813-492A-A394-146DB8DE9123}"/>
              </a:ext>
            </a:extLst>
          </p:cNvPr>
          <p:cNvSpPr txBox="1"/>
          <p:nvPr/>
        </p:nvSpPr>
        <p:spPr>
          <a:xfrm>
            <a:off x="-64068" y="175889"/>
            <a:ext cx="2250391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Section 4 Debt Service Estimates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6D3BDF-24B2-6593-4BC5-2D29E6175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73" t="1839" r="12520" b="1911"/>
          <a:stretch/>
        </p:blipFill>
        <p:spPr>
          <a:xfrm>
            <a:off x="1881618" y="-48210"/>
            <a:ext cx="10382746" cy="702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3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8D3C5-05FF-B232-1131-22BF15F1C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423F50-CDCC-0830-039E-4ED29AC08FCB}"/>
              </a:ext>
            </a:extLst>
          </p:cNvPr>
          <p:cNvSpPr txBox="1"/>
          <p:nvPr/>
        </p:nvSpPr>
        <p:spPr>
          <a:xfrm>
            <a:off x="1749286" y="334796"/>
            <a:ext cx="933284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Section 4 –  Debt Service Estimates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D289E-8E80-4C97-81F5-D5DD8C3A6454}"/>
              </a:ext>
            </a:extLst>
          </p:cNvPr>
          <p:cNvSpPr/>
          <p:nvPr/>
        </p:nvSpPr>
        <p:spPr>
          <a:xfrm>
            <a:off x="-64068" y="-65631"/>
            <a:ext cx="11728175" cy="6923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6712FA-4F6A-FF69-E344-FE6242785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03" t="2239" r="9840" b="1842"/>
          <a:stretch/>
        </p:blipFill>
        <p:spPr>
          <a:xfrm>
            <a:off x="1901163" y="-65632"/>
            <a:ext cx="10367361" cy="6923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323AFF-7CBC-4FC5-A3E4-5A8C6F6144E7}"/>
              </a:ext>
            </a:extLst>
          </p:cNvPr>
          <p:cNvSpPr txBox="1"/>
          <p:nvPr/>
        </p:nvSpPr>
        <p:spPr>
          <a:xfrm>
            <a:off x="-64068" y="175889"/>
            <a:ext cx="2250391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Section 4 Debt Service Estimates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53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4F01243-6C6A-4E29-A0FD-EC099BA8AC24}"/>
              </a:ext>
            </a:extLst>
          </p:cNvPr>
          <p:cNvSpPr/>
          <p:nvPr/>
        </p:nvSpPr>
        <p:spPr>
          <a:xfrm>
            <a:off x="-64068" y="-65631"/>
            <a:ext cx="11728175" cy="7058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0A8CEF-7155-40E7-95BC-1FAADB5A769B}"/>
              </a:ext>
            </a:extLst>
          </p:cNvPr>
          <p:cNvSpPr txBox="1"/>
          <p:nvPr/>
        </p:nvSpPr>
        <p:spPr>
          <a:xfrm>
            <a:off x="-64068" y="175889"/>
            <a:ext cx="2250391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Section 4 Debt Service Estimates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F51F4D-F73E-12F5-CFC9-0FA11D6FF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85" t="2107" r="12474" b="2092"/>
          <a:stretch/>
        </p:blipFill>
        <p:spPr>
          <a:xfrm>
            <a:off x="1835378" y="-100928"/>
            <a:ext cx="10439949" cy="715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24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93CF3-2CB1-A53F-2470-E30887DF1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A613B9-C8F4-024F-C8E9-6CDD0E0A2358}"/>
              </a:ext>
            </a:extLst>
          </p:cNvPr>
          <p:cNvSpPr/>
          <p:nvPr/>
        </p:nvSpPr>
        <p:spPr>
          <a:xfrm>
            <a:off x="238539" y="230398"/>
            <a:ext cx="11728175" cy="949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AEC38A-16C9-985C-2352-7A0022F84A34}"/>
              </a:ext>
            </a:extLst>
          </p:cNvPr>
          <p:cNvSpPr txBox="1"/>
          <p:nvPr/>
        </p:nvSpPr>
        <p:spPr>
          <a:xfrm>
            <a:off x="1749286" y="334796"/>
            <a:ext cx="933284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Section 4 –  Millage Analysis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541CF-6B6A-5FB7-6B6B-30343F981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584" y="1308020"/>
            <a:ext cx="8350898" cy="52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08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41DBE-9540-4FAD-AACE-5A5CCF8D5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6"/>
            <a:ext cx="3036933" cy="4601183"/>
          </a:xfrm>
        </p:spPr>
        <p:txBody>
          <a:bodyPr>
            <a:normAutofit/>
          </a:bodyPr>
          <a:lstStyle/>
          <a:p>
            <a:r>
              <a:rPr lang="en-US" sz="4400" dirty="0"/>
              <a:t>Table of Contents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36EE270-A3BA-4B83-8805-870B77EAF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174" y="566530"/>
            <a:ext cx="6073774" cy="60429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Section 1 – Student Enrollments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Current Enrollments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New Housing Starts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Future Enrollment Estimates</a:t>
            </a:r>
          </a:p>
          <a:p>
            <a:pPr marL="0" indent="0">
              <a:buNone/>
            </a:pPr>
            <a:r>
              <a:rPr lang="en-US" sz="2800" dirty="0"/>
              <a:t>Section 2 – Building Capacities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Current and Anticipated</a:t>
            </a:r>
          </a:p>
          <a:p>
            <a:pPr marL="0" indent="0">
              <a:buNone/>
            </a:pPr>
            <a:r>
              <a:rPr lang="en-US" sz="2800" dirty="0"/>
              <a:t>Section 3 – Capital Project List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Cost of Projects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Timeline</a:t>
            </a:r>
          </a:p>
          <a:p>
            <a:pPr marL="0" indent="0">
              <a:buNone/>
            </a:pPr>
            <a:r>
              <a:rPr lang="en-US" sz="2800" dirty="0"/>
              <a:t>Section 4 – Debt Service</a:t>
            </a: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Millage Impact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0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B1E5BD-0F7B-4A2E-B545-B2349CDD50A4}"/>
              </a:ext>
            </a:extLst>
          </p:cNvPr>
          <p:cNvSpPr/>
          <p:nvPr/>
        </p:nvSpPr>
        <p:spPr>
          <a:xfrm>
            <a:off x="238539" y="230398"/>
            <a:ext cx="11728175" cy="949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0609B-B813-492A-A394-146DB8DE9123}"/>
              </a:ext>
            </a:extLst>
          </p:cNvPr>
          <p:cNvSpPr txBox="1"/>
          <p:nvPr/>
        </p:nvSpPr>
        <p:spPr>
          <a:xfrm>
            <a:off x="2036621" y="394431"/>
            <a:ext cx="813201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Section 1- Current Enrollment 2023-24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8EE8A2-5612-C1DE-6AA7-4B028FD98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96" y="1442995"/>
            <a:ext cx="10694504" cy="477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44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B1E5BD-0F7B-4A2E-B545-B2349CDD50A4}"/>
              </a:ext>
            </a:extLst>
          </p:cNvPr>
          <p:cNvSpPr/>
          <p:nvPr/>
        </p:nvSpPr>
        <p:spPr>
          <a:xfrm>
            <a:off x="238539" y="230398"/>
            <a:ext cx="11728175" cy="949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0609B-B813-492A-A394-146DB8DE9123}"/>
              </a:ext>
            </a:extLst>
          </p:cNvPr>
          <p:cNvSpPr txBox="1"/>
          <p:nvPr/>
        </p:nvSpPr>
        <p:spPr>
          <a:xfrm>
            <a:off x="1520686" y="348461"/>
            <a:ext cx="933284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Section 1 – New Housing Starts Over Next 5 Years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D0450-AE28-4332-87C7-0A2C8E09D31E}"/>
              </a:ext>
            </a:extLst>
          </p:cNvPr>
          <p:cNvSpPr txBox="1"/>
          <p:nvPr/>
        </p:nvSpPr>
        <p:spPr>
          <a:xfrm>
            <a:off x="327991" y="4621696"/>
            <a:ext cx="1119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 Year projected increase in housing starts based on approved development plans from WCASD townships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D5F37A-FD08-4D37-2294-0C1576728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0" y="2621903"/>
            <a:ext cx="9988362" cy="159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81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B1E5BD-0F7B-4A2E-B545-B2349CDD50A4}"/>
              </a:ext>
            </a:extLst>
          </p:cNvPr>
          <p:cNvSpPr/>
          <p:nvPr/>
        </p:nvSpPr>
        <p:spPr>
          <a:xfrm>
            <a:off x="238539" y="230398"/>
            <a:ext cx="11728175" cy="949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0609B-B813-492A-A394-146DB8DE9123}"/>
              </a:ext>
            </a:extLst>
          </p:cNvPr>
          <p:cNvSpPr txBox="1"/>
          <p:nvPr/>
        </p:nvSpPr>
        <p:spPr>
          <a:xfrm>
            <a:off x="1749286" y="334796"/>
            <a:ext cx="933284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Section 1 – New Housing Starts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837A96-3A40-9A6A-0FD6-6509495C7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59" y="1604865"/>
            <a:ext cx="9629192" cy="446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2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B1E5BD-0F7B-4A2E-B545-B2349CDD50A4}"/>
              </a:ext>
            </a:extLst>
          </p:cNvPr>
          <p:cNvSpPr/>
          <p:nvPr/>
        </p:nvSpPr>
        <p:spPr>
          <a:xfrm>
            <a:off x="238539" y="230398"/>
            <a:ext cx="11728175" cy="949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0609B-B813-492A-A394-146DB8DE9123}"/>
              </a:ext>
            </a:extLst>
          </p:cNvPr>
          <p:cNvSpPr txBox="1"/>
          <p:nvPr/>
        </p:nvSpPr>
        <p:spPr>
          <a:xfrm>
            <a:off x="1749286" y="334796"/>
            <a:ext cx="933284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Section 1 – New Housing Starts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CC0018-8407-CEAD-75BF-482220CA5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89" y="1558211"/>
            <a:ext cx="9591869" cy="45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40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B1E5BD-0F7B-4A2E-B545-B2349CDD50A4}"/>
              </a:ext>
            </a:extLst>
          </p:cNvPr>
          <p:cNvSpPr/>
          <p:nvPr/>
        </p:nvSpPr>
        <p:spPr>
          <a:xfrm>
            <a:off x="238539" y="230398"/>
            <a:ext cx="11728175" cy="949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0609B-B813-492A-A394-146DB8DE9123}"/>
              </a:ext>
            </a:extLst>
          </p:cNvPr>
          <p:cNvSpPr txBox="1"/>
          <p:nvPr/>
        </p:nvSpPr>
        <p:spPr>
          <a:xfrm>
            <a:off x="1749286" y="88575"/>
            <a:ext cx="933284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Section 1 – Future Enrollment over 5 Years </a:t>
            </a:r>
          </a:p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Based on Births and Approved Housing Starts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396087-2FDB-FACF-9377-84CD9020E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89" y="1502229"/>
            <a:ext cx="10018439" cy="47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25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B1E5BD-0F7B-4A2E-B545-B2349CDD50A4}"/>
              </a:ext>
            </a:extLst>
          </p:cNvPr>
          <p:cNvSpPr/>
          <p:nvPr/>
        </p:nvSpPr>
        <p:spPr>
          <a:xfrm>
            <a:off x="238539" y="230398"/>
            <a:ext cx="11728175" cy="949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0609B-B813-492A-A394-146DB8DE9123}"/>
              </a:ext>
            </a:extLst>
          </p:cNvPr>
          <p:cNvSpPr txBox="1"/>
          <p:nvPr/>
        </p:nvSpPr>
        <p:spPr>
          <a:xfrm>
            <a:off x="1749286" y="334796"/>
            <a:ext cx="933284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Section 2 – Building Capacities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" y="1358537"/>
            <a:ext cx="11728175" cy="474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89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B1E5BD-0F7B-4A2E-B545-B2349CDD50A4}"/>
              </a:ext>
            </a:extLst>
          </p:cNvPr>
          <p:cNvSpPr/>
          <p:nvPr/>
        </p:nvSpPr>
        <p:spPr>
          <a:xfrm>
            <a:off x="238539" y="230398"/>
            <a:ext cx="11728175" cy="949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0609B-B813-492A-A394-146DB8DE9123}"/>
              </a:ext>
            </a:extLst>
          </p:cNvPr>
          <p:cNvSpPr txBox="1"/>
          <p:nvPr/>
        </p:nvSpPr>
        <p:spPr>
          <a:xfrm>
            <a:off x="1749286" y="334796"/>
            <a:ext cx="933284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Section 3 – Capital Project List – Cost Estimates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35E32C-2196-6B9F-68EB-47220B430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89" y="1351021"/>
            <a:ext cx="9153331" cy="542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2566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B7BB97-A62F-4534-888F-505637578A57}">
  <ds:schemaRefs>
    <ds:schemaRef ds:uri="http://purl.org/dc/dcmitype/"/>
    <ds:schemaRef ds:uri="http://schemas.microsoft.com/office/2006/documentManagement/types"/>
    <ds:schemaRef ds:uri="71af3243-3dd4-4a8d-8c0d-dd76da1f02a5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16c05727-aa75-4e4a-9b5f-8a80a1165891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885ACEB-CF5E-44CD-BB7E-D39F90AC53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62D4C9-FB7C-42A5-9239-CABAB80115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168</Words>
  <Application>Microsoft Office PowerPoint</Application>
  <PresentationFormat>Widescreen</PresentationFormat>
  <Paragraphs>34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Trebuchet MS</vt:lpstr>
      <vt:lpstr>Wingdings 3</vt:lpstr>
      <vt:lpstr>Facet</vt:lpstr>
      <vt:lpstr>West Chester Area School District</vt:lpstr>
      <vt:lpstr>Table of Contents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2022-11-04T19:00:54Z</dcterms:created>
  <dcterms:modified xsi:type="dcterms:W3CDTF">2024-05-21T14:44:19Z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